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1" r:id="rId4"/>
    <p:sldId id="260" r:id="rId5"/>
    <p:sldId id="262" r:id="rId6"/>
    <p:sldId id="263" r:id="rId7"/>
    <p:sldId id="264" r:id="rId8"/>
    <p:sldId id="271" r:id="rId9"/>
    <p:sldId id="266" r:id="rId10"/>
    <p:sldId id="265" r:id="rId11"/>
    <p:sldId id="267" r:id="rId12"/>
    <p:sldId id="270" r:id="rId13"/>
    <p:sldId id="269" r:id="rId1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yU3XzpyIr1G+FpKf/cxDKdBGm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50" autoAdjust="0"/>
  </p:normalViewPr>
  <p:slideViewPr>
    <p:cSldViewPr snapToGrid="0">
      <p:cViewPr varScale="1">
        <p:scale>
          <a:sx n="44" d="100"/>
          <a:sy n="44" d="100"/>
        </p:scale>
        <p:origin x="13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92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21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89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50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9637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88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984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39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04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45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 extrusionOk="0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l="-39592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459040" y="7576961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 extrusionOk="0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3944600" y="6157496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 extrusionOk="0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-1153843" y="-2029430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 extrusionOk="0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1000"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 extrusionOk="0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1000"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1028700" y="3350638"/>
            <a:ext cx="10872996" cy="12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13468246" y="7886700"/>
            <a:ext cx="5416011" cy="2421953"/>
            <a:chOff x="13468246" y="7347820"/>
            <a:chExt cx="5416011" cy="2421953"/>
          </a:xfrm>
        </p:grpSpPr>
        <p:grpSp>
          <p:nvGrpSpPr>
            <p:cNvPr id="96" name="Google Shape;96;p1"/>
            <p:cNvGrpSpPr/>
            <p:nvPr/>
          </p:nvGrpSpPr>
          <p:grpSpPr>
            <a:xfrm>
              <a:off x="13468246" y="7347820"/>
              <a:ext cx="5416011" cy="1508091"/>
              <a:chOff x="0" y="197183"/>
              <a:chExt cx="7221347" cy="2010788"/>
            </a:xfrm>
          </p:grpSpPr>
          <p:cxnSp>
            <p:nvCxnSpPr>
              <p:cNvPr id="97" name="Google Shape;97;p1"/>
              <p:cNvCxnSpPr/>
              <p:nvPr/>
            </p:nvCxnSpPr>
            <p:spPr>
              <a:xfrm>
                <a:off x="0" y="881305"/>
                <a:ext cx="505473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" name="Google Shape;98;p1"/>
              <p:cNvSpPr txBox="1"/>
              <p:nvPr/>
            </p:nvSpPr>
            <p:spPr>
              <a:xfrm>
                <a:off x="0" y="197183"/>
                <a:ext cx="4473433" cy="495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>
                  <a:lnSpc>
                    <a:spcPts val="2879"/>
                  </a:lnSpc>
                </a:pPr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Microsoft Sans Serif" pitchFamily="34" charset="0"/>
                    <a:cs typeface="Microsoft Sans Serif" pitchFamily="34" charset="0"/>
                  </a:rPr>
                  <a:t>Harim Noh </a:t>
                </a:r>
              </a:p>
            </p:txBody>
          </p:sp>
          <p:sp>
            <p:nvSpPr>
              <p:cNvPr id="99" name="Google Shape;99;p1"/>
              <p:cNvSpPr txBox="1"/>
              <p:nvPr/>
            </p:nvSpPr>
            <p:spPr>
              <a:xfrm>
                <a:off x="0" y="1250444"/>
                <a:ext cx="7221347" cy="957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en-US" altLang="ko-KR" sz="2400" dirty="0" err="1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Duksung</a:t>
                </a:r>
                <a:r>
                  <a:rPr lang="en-US" altLang="ko-KR" sz="2400" dirty="0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 Women’s University</a:t>
                </a:r>
                <a:endParaRPr lang="en-US" altLang="ko-KR" sz="2400" dirty="0">
                  <a:solidFill>
                    <a:srgbClr val="FFFFFF"/>
                  </a:solidFill>
                  <a:latin typeface="+mj-lt"/>
                  <a:ea typeface="Microsoft Sans Serif" pitchFamily="34" charset="0"/>
                  <a:cs typeface="Microsoft Sans Serif" pitchFamily="34" charset="0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altLang="ko-KR" sz="2400" dirty="0">
                    <a:solidFill>
                      <a:srgbClr val="FFFFFF"/>
                    </a:solidFill>
                    <a:latin typeface="+mj-lt"/>
                    <a:ea typeface="나눔스퀘어 Bold" pitchFamily="50" charset="-127"/>
                    <a:cs typeface="Microsoft Sans Serif" pitchFamily="34" charset="0"/>
                  </a:rPr>
                  <a:t>Dept. of Computer Engineering</a:t>
                </a:r>
                <a:endParaRPr lang="en-US" altLang="ko-KR" sz="2400" dirty="0">
                  <a:solidFill>
                    <a:srgbClr val="FFFFFF"/>
                  </a:solidFill>
                  <a:latin typeface="+mj-lt"/>
                  <a:ea typeface="Microsoft Sans Serif" pitchFamily="34" charset="0"/>
                  <a:cs typeface="Microsoft Sans Serif" pitchFamily="34" charset="0"/>
                </a:endParaRPr>
              </a:p>
            </p:txBody>
          </p:sp>
        </p:grpSp>
        <p:sp>
          <p:nvSpPr>
            <p:cNvPr id="100" name="Google Shape;100;p1"/>
            <p:cNvSpPr txBox="1"/>
            <p:nvPr/>
          </p:nvSpPr>
          <p:spPr>
            <a:xfrm>
              <a:off x="13468246" y="9410700"/>
              <a:ext cx="5416011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 txBox="1"/>
          <p:nvPr/>
        </p:nvSpPr>
        <p:spPr>
          <a:xfrm>
            <a:off x="1752600" y="3457385"/>
            <a:ext cx="15251724" cy="194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6666"/>
              </a:lnSpc>
            </a:pPr>
            <a:r>
              <a:rPr lang="en-US" altLang="ko-KR" sz="4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Transferable Visual Models From Natural Language Supervision</a:t>
            </a:r>
          </a:p>
          <a:p>
            <a:pPr algn="ctr">
              <a:lnSpc>
                <a:spcPct val="116666"/>
              </a:lnSpc>
            </a:pPr>
            <a:r>
              <a:rPr lang="en-US" altLang="ko-K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Radford et al., ICML 2021</a:t>
            </a:r>
            <a:endParaRPr lang="en-US" altLang="ko-KR" sz="2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6666"/>
              </a:lnSpc>
            </a:pPr>
            <a:endParaRPr lang="en-US" altLang="ko-KR" sz="4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322578" y="5159890"/>
            <a:ext cx="10111768" cy="8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2024.7.10</a:t>
            </a:r>
          </a:p>
          <a:p>
            <a:pPr algn="ctr">
              <a:lnSpc>
                <a:spcPct val="116666"/>
              </a:lnSpc>
            </a:pPr>
            <a:r>
              <a:rPr lang="en-US" sz="2400" b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 Seminar</a:t>
            </a:r>
          </a:p>
        </p:txBody>
      </p:sp>
      <p:cxnSp>
        <p:nvCxnSpPr>
          <p:cNvPr id="103" name="Google Shape;103;p1"/>
          <p:cNvCxnSpPr/>
          <p:nvPr/>
        </p:nvCxnSpPr>
        <p:spPr>
          <a:xfrm rot="10800000" flipH="1">
            <a:off x="4604546" y="4838699"/>
            <a:ext cx="9829800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46;p4">
                <a:extLst>
                  <a:ext uri="{FF2B5EF4-FFF2-40B4-BE49-F238E27FC236}">
                    <a16:creationId xmlns:a16="http://schemas.microsoft.com/office/drawing/2014/main" id="{52C952B2-C5B7-CA14-5F56-85E4C02BC1F1}"/>
                  </a:ext>
                </a:extLst>
              </p:cNvPr>
              <p:cNvSpPr txBox="1"/>
              <p:nvPr/>
            </p:nvSpPr>
            <p:spPr>
              <a:xfrm>
                <a:off x="838200" y="2171699"/>
                <a:ext cx="14212824" cy="3690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36000" rIns="91425" bIns="144000" anchor="t" anchorCtr="0">
                <a:spAutoFit/>
              </a:bodyPr>
              <a:lstStyle/>
              <a:p>
                <a:pPr marL="571500" marR="0" lvl="0" indent="-571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-US" altLang="ko-KR" sz="3000" b="1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Contrastive pre-training</a:t>
                </a:r>
              </a:p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altLang="ko-KR" sz="3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𝑁</m:t>
                    </m:r>
                    <m:r>
                      <a:rPr lang="en-US" altLang="ko-KR" sz="3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개 </a:t>
                </a:r>
                <a:r>
                  <a:rPr lang="en-US" altLang="ko-KR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= </a:t>
                </a:r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실제 </a:t>
                </a:r>
                <a:r>
                  <a:rPr lang="en-US" altLang="ko-KR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(image, text) </a:t>
                </a:r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페어 </a:t>
                </a:r>
                <a:r>
                  <a:rPr lang="en-US" altLang="ko-KR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sz="30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altLang="ko-KR" sz="30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𝑁</m:t>
                        </m:r>
                      </m:e>
                      <m:sup>
                        <m:r>
                          <a:rPr lang="pt-BR" altLang="ko-KR" sz="30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altLang="ko-KR" sz="30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−</m:t>
                    </m:r>
                    <m:r>
                      <a:rPr lang="en-US" altLang="ko-KR" sz="3000" b="0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𝑁</m:t>
                    </m:r>
                  </m:oMath>
                </a14:m>
                <a:r>
                  <a:rPr lang="en-US" altLang="ko-KR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개</a:t>
                </a:r>
                <a:r>
                  <a:rPr lang="en-US" altLang="ko-KR" sz="30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= </a:t>
                </a:r>
                <a:r>
                  <a:rPr lang="ko-KR" altLang="en-US" sz="30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서로 다른 </a:t>
                </a:r>
                <a:r>
                  <a:rPr lang="en-US" altLang="ko-KR" sz="30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(image, text) </a:t>
                </a:r>
                <a:r>
                  <a:rPr lang="ko-KR" altLang="en-US" sz="3000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페어</a:t>
                </a:r>
                <a:endParaRPr lang="en-US" altLang="ko-KR" sz="30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페어에 해당하지 않으면 다르다는 관계하에 </a:t>
                </a:r>
                <a:r>
                  <a:rPr lang="en-US" altLang="ko-KR" sz="3000" b="0" i="0" u="none" strike="noStrike" cap="none" dirty="0" err="1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InfoNCE</a:t>
                </a:r>
                <a:r>
                  <a:rPr lang="en-US" altLang="ko-KR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 Loss </a:t>
                </a:r>
                <a:r>
                  <a:rPr lang="ko-KR" altLang="en-US" sz="3000" b="0" i="0" u="none" strike="noStrike" cap="none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계산</a:t>
                </a:r>
                <a:endParaRPr lang="en-US" altLang="ko-KR" sz="30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200" dirty="0"/>
                  <a:t>이미지 </a:t>
                </a:r>
                <a:r>
                  <a:rPr lang="en-US" altLang="ko-KR" sz="3200" dirty="0" err="1"/>
                  <a:t>i</a:t>
                </a:r>
                <a:r>
                  <a:rPr lang="ko-KR" altLang="en-US" sz="3200" dirty="0" err="1"/>
                  <a:t>에</a:t>
                </a:r>
                <a:r>
                  <a:rPr lang="ko-KR" altLang="en-US" sz="3200" dirty="0"/>
                  <a:t> 해당하는 정답 텍스트</a:t>
                </a:r>
                <a:endParaRPr lang="en-US" altLang="ko-KR" sz="30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marL="571500" lvl="1" indent="-571500">
                  <a:lnSpc>
                    <a:spcPct val="150000"/>
                  </a:lnSpc>
                  <a:buClr>
                    <a:schemeClr val="dk1"/>
                  </a:buClr>
                  <a:buSzPts val="3000"/>
                  <a:buFont typeface="Arial"/>
                  <a:buChar char="•"/>
                </a:pPr>
                <a:endParaRPr lang="en-US" altLang="ko-KR" sz="30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" name="Google Shape;146;p4">
                <a:extLst>
                  <a:ext uri="{FF2B5EF4-FFF2-40B4-BE49-F238E27FC236}">
                    <a16:creationId xmlns:a16="http://schemas.microsoft.com/office/drawing/2014/main" id="{52C952B2-C5B7-CA14-5F56-85E4C02BC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1699"/>
                <a:ext cx="14212824" cy="3690411"/>
              </a:xfrm>
              <a:prstGeom prst="rect">
                <a:avLst/>
              </a:prstGeom>
              <a:blipFill>
                <a:blip r:embed="rId4"/>
                <a:stretch>
                  <a:fillRect l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80" name="Picture 12">
            <a:extLst>
              <a:ext uri="{FF2B5EF4-FFF2-40B4-BE49-F238E27FC236}">
                <a16:creationId xmlns:a16="http://schemas.microsoft.com/office/drawing/2014/main" id="{790B63DE-BA66-8156-DDFC-6C3CE549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011" y="4040335"/>
            <a:ext cx="5346533" cy="50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664DA-A71F-2D40-5F8D-E34FE3B73D0D}"/>
              </a:ext>
            </a:extLst>
          </p:cNvPr>
          <p:cNvSpPr txBox="1"/>
          <p:nvPr/>
        </p:nvSpPr>
        <p:spPr>
          <a:xfrm>
            <a:off x="3264639" y="5230093"/>
            <a:ext cx="5934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이미지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</a:t>
            </a:r>
            <a:r>
              <a:rPr lang="ko-KR" altLang="en-US" sz="2400" dirty="0"/>
              <a:t>와 텍스트 </a:t>
            </a:r>
            <a:r>
              <a:rPr lang="en-US" altLang="ko-KR" sz="2400" dirty="0"/>
              <a:t>j </a:t>
            </a:r>
            <a:r>
              <a:rPr lang="ko-KR" altLang="en-US" sz="2400" dirty="0"/>
              <a:t>사이의 코사인 유사도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D407E-9AAD-A2E2-622D-CE1FC1EDAB19}"/>
              </a:ext>
            </a:extLst>
          </p:cNvPr>
          <p:cNvSpPr txBox="1"/>
          <p:nvPr/>
        </p:nvSpPr>
        <p:spPr>
          <a:xfrm>
            <a:off x="3264639" y="7219392"/>
            <a:ext cx="7539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I</a:t>
            </a:r>
            <a:r>
              <a:rPr lang="ko-KR" altLang="en-US" sz="2400" dirty="0"/>
              <a:t>번째 이미지와 다른 모든 텍스트 간의 유사도 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969AFD-2725-3C33-B313-837BDE5E54AD}"/>
                  </a:ext>
                </a:extLst>
              </p:cNvPr>
              <p:cNvSpPr txBox="1"/>
              <p:nvPr/>
            </p:nvSpPr>
            <p:spPr>
              <a:xfrm>
                <a:off x="1924927" y="8316639"/>
                <a:ext cx="753906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Symbol" panose="05050102010706020507" pitchFamily="18" charset="2"/>
                  <a:buChar char="Þ"/>
                </a:pPr>
                <a:r>
                  <a:rPr lang="ko-KR" altLang="en-US" sz="2400" dirty="0"/>
                  <a:t> 이미지 </a:t>
                </a:r>
                <a:r>
                  <a:rPr lang="en-US" altLang="ko-KR" sz="2400" dirty="0" err="1"/>
                  <a:t>i</a:t>
                </a:r>
                <a:r>
                  <a:rPr lang="ko-KR" altLang="en-US" sz="2400" dirty="0"/>
                  <a:t>와 해당하는 텍스트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/>
                  <a:t> 의 유사도 최대화</a:t>
                </a:r>
                <a:endParaRPr lang="en-US" altLang="ko-KR" sz="2400" dirty="0"/>
              </a:p>
              <a:p>
                <a:pPr marL="342900" indent="-342900">
                  <a:buFont typeface="Symbol" panose="05050102010706020507" pitchFamily="18" charset="2"/>
                  <a:buChar char="Þ"/>
                </a:pPr>
                <a:r>
                  <a:rPr lang="ko-KR" altLang="en-US" sz="2400" dirty="0"/>
                  <a:t> 다른 텍스트와의 유사도 최소화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969AFD-2725-3C33-B313-837BDE5E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927" y="8316639"/>
                <a:ext cx="7539061" cy="830997"/>
              </a:xfrm>
              <a:prstGeom prst="rect">
                <a:avLst/>
              </a:prstGeom>
              <a:blipFill>
                <a:blip r:embed="rId7"/>
                <a:stretch>
                  <a:fillRect l="-1294" t="-8029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81A7B36-DE9F-E2E3-F1D0-85C5808F7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40" y="5812976"/>
            <a:ext cx="6380746" cy="1325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50D6A-74C6-0FAB-434E-5E39E32F9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386" y="5968753"/>
            <a:ext cx="6055625" cy="8314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FC6495-ACD4-0E37-38CC-75CCA95AAB22}"/>
              </a:ext>
            </a:extLst>
          </p:cNvPr>
          <p:cNvSpPr/>
          <p:nvPr/>
        </p:nvSpPr>
        <p:spPr>
          <a:xfrm>
            <a:off x="10295919" y="6353774"/>
            <a:ext cx="1327514" cy="78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6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699"/>
            <a:ext cx="17266920" cy="63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1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Create dataset classifier from label text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데이터셋 분류기 생성</a:t>
            </a:r>
            <a:endParaRPr lang="en-US" altLang="ko-KR" sz="3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주어진 데이터셋의 레이블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(label)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정보를 활용해 해당 데이터를 분류할 수 있는 모델을 구축하는 것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ex)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개와 고양이를 분류하는 데이터셋이 있다면</a:t>
            </a:r>
            <a:r>
              <a:rPr lang="en-US" altLang="ko-KR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Fine-Tuning </a:t>
            </a:r>
            <a:r>
              <a:rPr lang="ko-KR" altLang="en-US" sz="2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없이 개와 고양이를 구분하는 모델을 학습</a:t>
            </a:r>
            <a:endParaRPr lang="en-US" altLang="ko-KR" sz="28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적용하고자 하는 하위 문제의 데이터셋의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label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텍스트로 변환 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mbol" panose="05050102010706020507" pitchFamily="18" charset="2"/>
              <a:buChar char="Þ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구로 변환하여 입력 시 성능 향상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mbol" panose="05050102010706020507" pitchFamily="18" charset="2"/>
              <a:buChar char="Þ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"a photo of a Dog“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7351BA3-4FE3-F5D0-D994-67FA61DA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379" y="5981816"/>
            <a:ext cx="8049972" cy="36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45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699"/>
            <a:ext cx="16271630" cy="29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Use for zero-shot prediction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사전 학습된 모델을 사용하여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예측하고자 하는 이미지의 벡터와 각 텍스트 벡터 간의 유사도를 계산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계산된 유사도 값 중에서 가장 높은 값을 가지는 텍스트가 모델의 예측 결과로 선택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98E7D-EFCC-9E00-95FC-F9071BB7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46"/>
          <a:stretch/>
        </p:blipFill>
        <p:spPr>
          <a:xfrm>
            <a:off x="4462649" y="5648389"/>
            <a:ext cx="9022731" cy="33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6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699"/>
            <a:ext cx="10884408" cy="433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27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개 중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16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개의 데이터셋에서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ResNet-50 baseline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에 </a:t>
            </a:r>
            <a:b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비해 더 좋은 성능을 보임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특수하거나 복잡한 경우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CLIP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성능은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baseline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보다 </a:t>
            </a:r>
            <a:b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많이 낮음 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mbol" panose="05050102010706020507" pitchFamily="18" charset="2"/>
              <a:buChar char=""/>
            </a:pPr>
            <a:r>
              <a:rPr lang="en-US" altLang="ko-KR" sz="3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EuroSAT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RESISC45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은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satellite image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분류 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실험에 대한 자세한 내용은 논문을 참고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0E67D1-AD52-3424-35BB-FDF4E31C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2" y="891743"/>
            <a:ext cx="6462932" cy="850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1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838200" y="2171700"/>
            <a:ext cx="16611600" cy="50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기존 비전 모델의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pre-training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문제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분류 문제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ImageNet, JFT(Joint First Task)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데이터셋 등 큰 규모의 데이터셋을 활용해 모델을 미리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pre-training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문제점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: </a:t>
            </a:r>
            <a:r>
              <a:rPr lang="ko-KR" altLang="en-US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새로운 라벨에 적용할 수 없음 </a:t>
            </a:r>
            <a:r>
              <a:rPr lang="en-US" altLang="ko-KR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 </a:t>
            </a:r>
            <a:r>
              <a:rPr lang="ko-KR" altLang="en-US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모델의 일반화 ↓ </a:t>
            </a:r>
            <a:endParaRPr lang="en-US" altLang="ko-KR" sz="3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 당시 없던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Label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의 이미지가 들어오면 제대로 분류하지 못함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새로운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Label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추가해서 다시 학습 필요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3000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838200"/>
              <a:chOff x="0" y="647700"/>
              <a:chExt cx="5715000" cy="83820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723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Introduction</a:t>
                </a:r>
                <a:endParaRPr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원-핫 인코딩(One-hot Encoding)">
            <a:extLst>
              <a:ext uri="{FF2B5EF4-FFF2-40B4-BE49-F238E27FC236}">
                <a16:creationId xmlns:a16="http://schemas.microsoft.com/office/drawing/2014/main" id="{9F7C50E8-D28A-94AB-B88C-ADC276059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726" y="5491915"/>
            <a:ext cx="6101539" cy="3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EB66A-B3BF-1D1C-5299-71005FDE54FF}"/>
              </a:ext>
            </a:extLst>
          </p:cNvPr>
          <p:cNvSpPr txBox="1"/>
          <p:nvPr/>
        </p:nvSpPr>
        <p:spPr>
          <a:xfrm>
            <a:off x="13189954" y="8979747"/>
            <a:ext cx="2905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One-Hot Encoding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24" name="Google Shape;124;p3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838200" y="2171700"/>
            <a:ext cx="16611600" cy="50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457200" lvl="1" indent="-457200">
              <a:lnSpc>
                <a:spcPct val="150000"/>
              </a:lnSpc>
              <a:buClr>
                <a:schemeClr val="dk1"/>
              </a:buClr>
              <a:buSzPts val="3000"/>
              <a:buFont typeface="Symbol" panose="05050102010706020507" pitchFamily="18" charset="2"/>
              <a:buChar char="Þ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더 나은 일반화 성능을 갖는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pre-trained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모델 필요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lvl="1" indent="-457200">
              <a:lnSpc>
                <a:spcPct val="150000"/>
              </a:lnSpc>
              <a:buClr>
                <a:schemeClr val="dk1"/>
              </a:buClr>
              <a:buSzPts val="3000"/>
              <a:buFont typeface="Symbol" panose="05050102010706020507" pitchFamily="18" charset="2"/>
              <a:buChar char="Þ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자연어처리 분야처럼 웹 상에서 수집된 데이터셋으로부터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pre-training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하는 방식을 적용할 수 있을까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? 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CLIP (Contrastive Language-Image Pre-training)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OpenAI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에서 개발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이미지와 자연어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텍스트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)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서로 대조하면서 학습시키는 방법론</a:t>
            </a:r>
          </a:p>
        </p:txBody>
      </p:sp>
      <p:grpSp>
        <p:nvGrpSpPr>
          <p:cNvPr id="129" name="Google Shape;129;p3"/>
          <p:cNvGrpSpPr/>
          <p:nvPr/>
        </p:nvGrpSpPr>
        <p:grpSpPr>
          <a:xfrm>
            <a:off x="0" y="647700"/>
            <a:ext cx="5715000" cy="1256665"/>
            <a:chOff x="0" y="647700"/>
            <a:chExt cx="5715000" cy="1256665"/>
          </a:xfrm>
        </p:grpSpPr>
        <p:grpSp>
          <p:nvGrpSpPr>
            <p:cNvPr id="130" name="Google Shape;130;p3"/>
            <p:cNvGrpSpPr/>
            <p:nvPr/>
          </p:nvGrpSpPr>
          <p:grpSpPr>
            <a:xfrm>
              <a:off x="0" y="647700"/>
              <a:ext cx="5715000" cy="838200"/>
              <a:chOff x="0" y="647700"/>
              <a:chExt cx="5715000" cy="83820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 txBox="1"/>
              <p:nvPr/>
            </p:nvSpPr>
            <p:spPr>
              <a:xfrm>
                <a:off x="1371600" y="723900"/>
                <a:ext cx="4343400" cy="723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Introduction</a:t>
                </a:r>
                <a:endParaRPr sz="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3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40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approach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433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Natural Language Supervision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자연어를 이용한 방법론의 이점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= </a:t>
            </a:r>
            <a:r>
              <a:rPr lang="en-US" altLang="ko-KR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scale</a:t>
            </a:r>
            <a:r>
              <a:rPr lang="ko-KR" altLang="en-US" sz="3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키우기 쉬움</a:t>
            </a:r>
            <a:endParaRPr lang="en-US" altLang="ko-KR" sz="30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학습할 때 텍스트는 자연어와 유동적으로 </a:t>
            </a:r>
            <a:r>
              <a:rPr lang="ko-KR" altLang="en-US" sz="30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관련지어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학습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단순히 이미지를 텍스트로 표현하도록 학습하는 것이 아닌 모델이 이미지에 대해 깊은 이해를 가질 수 있도록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함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1FECB5B-10A6-B9E4-57BD-59AF685BEC84}"/>
              </a:ext>
            </a:extLst>
          </p:cNvPr>
          <p:cNvSpPr/>
          <p:nvPr/>
        </p:nvSpPr>
        <p:spPr>
          <a:xfrm>
            <a:off x="11069053" y="7387389"/>
            <a:ext cx="914400" cy="4993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9CD38E5-657E-FDB2-9B6C-CDDD430A0689}"/>
              </a:ext>
            </a:extLst>
          </p:cNvPr>
          <p:cNvSpPr/>
          <p:nvPr/>
        </p:nvSpPr>
        <p:spPr>
          <a:xfrm flipH="1">
            <a:off x="6472441" y="7285343"/>
            <a:ext cx="914400" cy="4993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73C0F-D8AB-343C-7D2B-028C78720ACF}"/>
              </a:ext>
            </a:extLst>
          </p:cNvPr>
          <p:cNvSpPr txBox="1"/>
          <p:nvPr/>
        </p:nvSpPr>
        <p:spPr>
          <a:xfrm>
            <a:off x="5366083" y="7284515"/>
            <a:ext cx="1106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dog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7274C-47F6-E5C7-6594-0ECB2B578595}"/>
              </a:ext>
            </a:extLst>
          </p:cNvPr>
          <p:cNvSpPr txBox="1"/>
          <p:nvPr/>
        </p:nvSpPr>
        <p:spPr>
          <a:xfrm>
            <a:off x="12196559" y="7387389"/>
            <a:ext cx="4892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 dog playing in the park</a:t>
            </a:r>
            <a:endParaRPr lang="ko-KR" altLang="en-US" sz="2400" dirty="0"/>
          </a:p>
        </p:txBody>
      </p:sp>
      <p:pic>
        <p:nvPicPr>
          <p:cNvPr id="2054" name="Picture 6" descr="The Ultimate Guide to Las Vegas Dog Park Etiquette - Urban Living - Luxury  Downtown Condos For Sale | The Ogden Las Vegas">
            <a:extLst>
              <a:ext uri="{FF2B5EF4-FFF2-40B4-BE49-F238E27FC236}">
                <a16:creationId xmlns:a16="http://schemas.microsoft.com/office/drawing/2014/main" id="{5028212B-A4A5-D1CF-ED10-0993A2B27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40526"/>
          <a:stretch/>
        </p:blipFill>
        <p:spPr bwMode="auto">
          <a:xfrm>
            <a:off x="7792227" y="6056331"/>
            <a:ext cx="3063720" cy="31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approach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502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본 연구에서는 인터넷에서 약 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4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억 개의 이미지와 텍스트 쌍으로 구성된 데이터셋을 수집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다양한 분야의 텍스트 및 이미지를 수집하기 위해 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50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만 건의 검색을 수행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검색어 당 최대 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만개의 이미지를 수집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mbol" panose="05050102010706020507" pitchFamily="18" charset="2"/>
              <a:buChar char="Þ"/>
            </a:pP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WebImageText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WIT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6D84D0-3ED4-AE02-3720-9E43F366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144" y="3928695"/>
            <a:ext cx="9313490" cy="51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approach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29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본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연구의 초기 접근 방법 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1. Transformer-based : CNN / transformer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이용해 학습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&amp;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예측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	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F6EF95E-DED6-35EA-EFFF-2103C9B2FD56}"/>
              </a:ext>
            </a:extLst>
          </p:cNvPr>
          <p:cNvSpPr/>
          <p:nvPr/>
        </p:nvSpPr>
        <p:spPr>
          <a:xfrm>
            <a:off x="5510463" y="4409529"/>
            <a:ext cx="1323474" cy="647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9AE5B-4834-6DEA-9537-26CA02E4008C}"/>
              </a:ext>
            </a:extLst>
          </p:cNvPr>
          <p:cNvSpPr txBox="1"/>
          <p:nvPr/>
        </p:nvSpPr>
        <p:spPr>
          <a:xfrm>
            <a:off x="7186689" y="4512775"/>
            <a:ext cx="8208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“A dog playing in the park”</a:t>
            </a:r>
            <a:endParaRPr lang="ko-KR" altLang="en-US" sz="2400" dirty="0"/>
          </a:p>
        </p:txBody>
      </p:sp>
      <p:sp>
        <p:nvSpPr>
          <p:cNvPr id="7" name="Google Shape;146;p4">
            <a:extLst>
              <a:ext uri="{FF2B5EF4-FFF2-40B4-BE49-F238E27FC236}">
                <a16:creationId xmlns:a16="http://schemas.microsoft.com/office/drawing/2014/main" id="{CE8072D0-F9CD-162B-9ECC-0F592FF5F148}"/>
              </a:ext>
            </a:extLst>
          </p:cNvPr>
          <p:cNvSpPr txBox="1"/>
          <p:nvPr/>
        </p:nvSpPr>
        <p:spPr>
          <a:xfrm>
            <a:off x="838200" y="6042476"/>
            <a:ext cx="17449800" cy="87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2. Bag of Words-based :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문장의 문법적 구조나 단어 순서는 무시하고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단어의 출현 여부만을 고려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148563B-416B-92E3-431B-0B7EC985889B}"/>
              </a:ext>
            </a:extLst>
          </p:cNvPr>
          <p:cNvSpPr/>
          <p:nvPr/>
        </p:nvSpPr>
        <p:spPr>
          <a:xfrm>
            <a:off x="5510463" y="7531697"/>
            <a:ext cx="1323474" cy="647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59E-5E88-CF71-55D1-9743BC7EE271}"/>
              </a:ext>
            </a:extLst>
          </p:cNvPr>
          <p:cNvSpPr txBox="1"/>
          <p:nvPr/>
        </p:nvSpPr>
        <p:spPr>
          <a:xfrm>
            <a:off x="7186689" y="7634943"/>
            <a:ext cx="8208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[“dog”, “puppy”, “playing”]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AD230-5857-EB49-17A9-AC3A0A50DF2D}"/>
              </a:ext>
            </a:extLst>
          </p:cNvPr>
          <p:cNvSpPr txBox="1"/>
          <p:nvPr/>
        </p:nvSpPr>
        <p:spPr>
          <a:xfrm>
            <a:off x="11099131" y="8674124"/>
            <a:ext cx="71407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/>
              <a:t>=&gt; </a:t>
            </a:r>
            <a:r>
              <a:rPr lang="ko-KR" altLang="en-US" sz="3000" dirty="0"/>
              <a:t>학습 </a:t>
            </a:r>
            <a:r>
              <a:rPr lang="en-US" altLang="ko-KR" sz="3000" dirty="0"/>
              <a:t>&amp; </a:t>
            </a:r>
            <a:r>
              <a:rPr lang="ko-KR" altLang="en-US" sz="3000" dirty="0"/>
              <a:t>예측 시간이 길어 비효율적</a:t>
            </a:r>
            <a:endParaRPr lang="en-US" altLang="ko-KR" sz="3000" dirty="0"/>
          </a:p>
        </p:txBody>
      </p:sp>
      <p:pic>
        <p:nvPicPr>
          <p:cNvPr id="17" name="Picture 6" descr="The Ultimate Guide to Las Vegas Dog Park Etiquette - Urban Living - Luxury  Downtown Condos For Sale | The Ogden Las Vegas">
            <a:extLst>
              <a:ext uri="{FF2B5EF4-FFF2-40B4-BE49-F238E27FC236}">
                <a16:creationId xmlns:a16="http://schemas.microsoft.com/office/drawing/2014/main" id="{17FCCD73-CCF1-52C9-3F88-E9802D2A0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40526"/>
          <a:stretch/>
        </p:blipFill>
        <p:spPr bwMode="auto">
          <a:xfrm>
            <a:off x="2892881" y="3696932"/>
            <a:ext cx="2264829" cy="233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he Ultimate Guide to Las Vegas Dog Park Etiquette - Urban Living - Luxury  Downtown Condos For Sale | The Ogden Las Vegas">
            <a:extLst>
              <a:ext uri="{FF2B5EF4-FFF2-40B4-BE49-F238E27FC236}">
                <a16:creationId xmlns:a16="http://schemas.microsoft.com/office/drawing/2014/main" id="{2B434F5F-3E0B-5A32-3A8F-42067FF50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40526"/>
          <a:stretch/>
        </p:blipFill>
        <p:spPr bwMode="auto">
          <a:xfrm>
            <a:off x="2892881" y="6818350"/>
            <a:ext cx="2264829" cy="233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22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approach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29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1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Bag-of-words contrastive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방식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Bag-of-words encoding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을 사용해 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Zero-shot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예측에서도 가장 우수한 성능을 보임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 : positive &amp; negative pairs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를 학습하여 데이터의 특성을 파악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6" descr="The Ultimate Guide to Las Vegas Dog Park Etiquette - Urban Living - Luxury  Downtown Condos For Sale | The Ogden Las Vegas">
            <a:extLst>
              <a:ext uri="{FF2B5EF4-FFF2-40B4-BE49-F238E27FC236}">
                <a16:creationId xmlns:a16="http://schemas.microsoft.com/office/drawing/2014/main" id="{C52E8641-027F-1382-F8B8-BF3B9BB8B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40526"/>
          <a:stretch/>
        </p:blipFill>
        <p:spPr bwMode="auto">
          <a:xfrm>
            <a:off x="1924929" y="5817335"/>
            <a:ext cx="1923770" cy="198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Ultimate Guide to Las Vegas Dog Park Etiquette - Urban Living - Luxury  Downtown Condos For Sale | The Ogden Las Vegas">
            <a:extLst>
              <a:ext uri="{FF2B5EF4-FFF2-40B4-BE49-F238E27FC236}">
                <a16:creationId xmlns:a16="http://schemas.microsoft.com/office/drawing/2014/main" id="{CF3B714C-6329-5EE3-6B51-E97081228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40526"/>
          <a:stretch/>
        </p:blipFill>
        <p:spPr bwMode="auto">
          <a:xfrm>
            <a:off x="5772165" y="5095757"/>
            <a:ext cx="1471747" cy="15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메에!'하면 냥이가 온다고?…고양이 언어 화제">
            <a:extLst>
              <a:ext uri="{FF2B5EF4-FFF2-40B4-BE49-F238E27FC236}">
                <a16:creationId xmlns:a16="http://schemas.microsoft.com/office/drawing/2014/main" id="{D8158BBD-ABBB-BB29-05A4-328774EF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22210"/>
          <a:stretch/>
        </p:blipFill>
        <p:spPr bwMode="auto">
          <a:xfrm>
            <a:off x="5772164" y="7030643"/>
            <a:ext cx="1456613" cy="15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EDF3B2-2703-1D15-7520-023A2D10745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3848699" y="5855108"/>
            <a:ext cx="1923466" cy="9548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011FC5-173B-C502-C92B-5FAA61C2CECD}"/>
              </a:ext>
            </a:extLst>
          </p:cNvPr>
          <p:cNvCxnSpPr>
            <a:stCxn id="12" idx="3"/>
            <a:endCxn id="5124" idx="1"/>
          </p:cNvCxnSpPr>
          <p:nvPr/>
        </p:nvCxnSpPr>
        <p:spPr>
          <a:xfrm>
            <a:off x="3848699" y="6809908"/>
            <a:ext cx="1923465" cy="97227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CCC317-4C58-0A5B-9058-8623A958F1E8}"/>
              </a:ext>
            </a:extLst>
          </p:cNvPr>
          <p:cNvSpPr txBox="1"/>
          <p:nvPr/>
        </p:nvSpPr>
        <p:spPr>
          <a:xfrm>
            <a:off x="7696200" y="5556902"/>
            <a:ext cx="8666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Positive : </a:t>
            </a:r>
            <a:r>
              <a:rPr lang="ko-KR" altLang="en-US" sz="2400" dirty="0"/>
              <a:t>관련이 있는 데이터</a:t>
            </a:r>
            <a:r>
              <a:rPr lang="en-US" altLang="ko-KR" sz="2400" dirty="0"/>
              <a:t> =&gt; </a:t>
            </a:r>
            <a:r>
              <a:rPr lang="ko-KR" altLang="en-US" sz="2400" dirty="0" err="1"/>
              <a:t>임베딩</a:t>
            </a:r>
            <a:r>
              <a:rPr lang="ko-KR" altLang="en-US" sz="2400" dirty="0"/>
              <a:t> 벡터가 </a:t>
            </a:r>
            <a:r>
              <a:rPr lang="ko-KR" altLang="en-US" sz="2400" dirty="0" err="1"/>
              <a:t>가까워짐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57634-D430-D0EB-82D6-609DA1AE485A}"/>
              </a:ext>
            </a:extLst>
          </p:cNvPr>
          <p:cNvSpPr txBox="1"/>
          <p:nvPr/>
        </p:nvSpPr>
        <p:spPr>
          <a:xfrm>
            <a:off x="7695629" y="7432049"/>
            <a:ext cx="8257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Negative : </a:t>
            </a:r>
            <a:r>
              <a:rPr lang="ko-KR" altLang="en-US" sz="2400" dirty="0"/>
              <a:t>관련이 없는 데이터 </a:t>
            </a:r>
            <a:r>
              <a:rPr lang="en-US" altLang="ko-KR" sz="2400" dirty="0"/>
              <a:t>=&gt; </a:t>
            </a:r>
            <a:r>
              <a:rPr lang="ko-KR" altLang="en-US" sz="2400" dirty="0" err="1"/>
              <a:t>임베딩</a:t>
            </a:r>
            <a:r>
              <a:rPr lang="ko-KR" altLang="en-US" sz="2400" dirty="0"/>
              <a:t> 벡터가 멀어짐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AD69BA-DCD5-70EF-BB93-043452612F7E}"/>
              </a:ext>
            </a:extLst>
          </p:cNvPr>
          <p:cNvSpPr txBox="1"/>
          <p:nvPr/>
        </p:nvSpPr>
        <p:spPr>
          <a:xfrm>
            <a:off x="3603489" y="8744180"/>
            <a:ext cx="96815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/>
              <a:t>=&gt; </a:t>
            </a:r>
            <a:r>
              <a:rPr lang="ko-KR" altLang="en-US" sz="3000" b="1" dirty="0"/>
              <a:t>양성 쌍의 유사도를 높이고 음성 쌍의 유사도를 낮춤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60EE3CF-336F-E8FA-A35C-2CF75D9F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660" y="383480"/>
            <a:ext cx="5454691" cy="36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3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approach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71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유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사한 샘플 쌍을 가깝게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유사하지 않은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샘플 쌍을 멀리 </a:t>
            </a:r>
            <a:b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표현하도록 모델을 학습시키는 자기 지도 학습 방법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즉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라벨이 없는 데이터를 활용하여 모델을 학습시키는 방법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learning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과정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1.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(Anchor)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샘플 선택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훈련 데이터에서 임의로 하나의 샘플을 앵커 샘플로 선택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2.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양수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(Positive)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샘플 선택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샘플과 유사한 다른 샘플을 양수 샘플로 선택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3.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음수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(Negative)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샘플 선택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샘플과 유사하지 않은 다른 샘플을 음수 샘플로 선택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4.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모델 학습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샘플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양수 샘플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음수 샘플을 모델에 입력하고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샘플과 양수 샘플은 가깝게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앵커 샘플과 음수 샘플은 멀리 표현하도록 모델을 학습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Supervised Contrastive Loss Explained | Papers With Code">
            <a:extLst>
              <a:ext uri="{FF2B5EF4-FFF2-40B4-BE49-F238E27FC236}">
                <a16:creationId xmlns:a16="http://schemas.microsoft.com/office/drawing/2014/main" id="{3295AFB5-AD61-DA35-13C1-F7F241DB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23" y="331177"/>
            <a:ext cx="6119446" cy="44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9F2D8-6CDF-4437-6156-4FAB58E55EE0}"/>
              </a:ext>
            </a:extLst>
          </p:cNvPr>
          <p:cNvSpPr txBox="1"/>
          <p:nvPr/>
        </p:nvSpPr>
        <p:spPr>
          <a:xfrm>
            <a:off x="13034596" y="9151087"/>
            <a:ext cx="5253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https://paperswithcode.com/method/supervised-contrastive-loss</a:t>
            </a:r>
          </a:p>
        </p:txBody>
      </p:sp>
    </p:spTree>
    <p:extLst>
      <p:ext uri="{BB962C8B-B14F-4D97-AF65-F5344CB8AC3E}">
        <p14:creationId xmlns:p14="http://schemas.microsoft.com/office/powerpoint/2010/main" val="274204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0" y="9632266"/>
            <a:ext cx="18302068" cy="655562"/>
            <a:chOff x="0" y="9632266"/>
            <a:chExt cx="18302068" cy="655562"/>
          </a:xfrm>
        </p:grpSpPr>
        <p:sp>
          <p:nvSpPr>
            <p:cNvPr id="162" name="Google Shape;162;p5"/>
            <p:cNvSpPr/>
            <p:nvPr/>
          </p:nvSpPr>
          <p:spPr>
            <a:xfrm>
              <a:off x="0" y="9639300"/>
              <a:ext cx="18288000" cy="6477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ata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ining &amp;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                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nowledge </a:t>
              </a: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iscovery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639300"/>
              <a:ext cx="1924928" cy="648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17380634" y="9632266"/>
              <a:ext cx="9214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193064" y="9635490"/>
              <a:ext cx="83234" cy="64852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0" y="647700"/>
            <a:ext cx="7848600" cy="1516962"/>
            <a:chOff x="0" y="647700"/>
            <a:chExt cx="7848600" cy="1516962"/>
          </a:xfrm>
        </p:grpSpPr>
        <p:grpSp>
          <p:nvGrpSpPr>
            <p:cNvPr id="168" name="Google Shape;168;p5"/>
            <p:cNvGrpSpPr/>
            <p:nvPr/>
          </p:nvGrpSpPr>
          <p:grpSpPr>
            <a:xfrm>
              <a:off x="0" y="647700"/>
              <a:ext cx="7696200" cy="922586"/>
              <a:chOff x="0" y="647700"/>
              <a:chExt cx="7696200" cy="922586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647700"/>
                <a:ext cx="1219200" cy="8382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1371600" y="723900"/>
                <a:ext cx="632460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CLIP</a:t>
                </a:r>
                <a:endParaRPr dirty="0"/>
              </a:p>
            </p:txBody>
          </p:sp>
        </p:grpSp>
        <p:sp>
          <p:nvSpPr>
            <p:cNvPr id="171" name="Google Shape;171;p5"/>
            <p:cNvSpPr/>
            <p:nvPr/>
          </p:nvSpPr>
          <p:spPr>
            <a:xfrm>
              <a:off x="0" y="1485265"/>
              <a:ext cx="1219200" cy="4191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385668" y="1320135"/>
              <a:ext cx="6462932" cy="844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4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 sz="2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46;p4">
            <a:extLst>
              <a:ext uri="{FF2B5EF4-FFF2-40B4-BE49-F238E27FC236}">
                <a16:creationId xmlns:a16="http://schemas.microsoft.com/office/drawing/2014/main" id="{52C952B2-C5B7-CA14-5F56-85E4C02BC1F1}"/>
              </a:ext>
            </a:extLst>
          </p:cNvPr>
          <p:cNvSpPr txBox="1"/>
          <p:nvPr/>
        </p:nvSpPr>
        <p:spPr>
          <a:xfrm>
            <a:off x="838200" y="2171700"/>
            <a:ext cx="17449800" cy="29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1440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b="1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Contrastive pre-training</a:t>
            </a: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배치 단위로 이루어진 </a:t>
            </a: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개의 이미지와 텍스트를 인코더에 통과해 </a:t>
            </a:r>
            <a:r>
              <a:rPr lang="ko-KR" altLang="en-US" sz="30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임베딩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벡터 산출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altLang="ko-KR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L2 </a:t>
            </a: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정규화를 통해 벡터의 크기를 제거하고 방향 정보를 유지함</a:t>
            </a:r>
            <a:endParaRPr lang="en-US" altLang="ko-KR" sz="30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571500" lvl="1" indent="-571500">
              <a:lnSpc>
                <a:spcPct val="150000"/>
              </a:lnSpc>
              <a:buClr>
                <a:schemeClr val="dk1"/>
              </a:buClr>
              <a:buSzPts val="3000"/>
              <a:buFont typeface="Arial"/>
              <a:buChar char="•"/>
            </a:pPr>
            <a:r>
              <a:rPr lang="ko-KR" altLang="en-US" sz="30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벡터 간의 내적을 통해 코사인 유사도 구함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1A8C26DD-E10A-958C-4F23-BA0A263F3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r="50000" b="11703"/>
          <a:stretch/>
        </p:blipFill>
        <p:spPr bwMode="auto">
          <a:xfrm>
            <a:off x="2153528" y="5060099"/>
            <a:ext cx="6480518" cy="41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90E055AD-CD12-DD60-1F66-1CB26954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811" y="5032364"/>
            <a:ext cx="4458720" cy="4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2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802</Words>
  <Application>Microsoft Office PowerPoint</Application>
  <PresentationFormat>사용자 지정</PresentationFormat>
  <Paragraphs>149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Malgun Gothic</vt:lpstr>
      <vt:lpstr>Arial</vt:lpstr>
      <vt:lpstr>Calibri</vt:lpstr>
      <vt:lpstr>Cambria Math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jehyeok</dc:creator>
  <cp:lastModifiedBy>harim noh</cp:lastModifiedBy>
  <cp:revision>18</cp:revision>
  <dcterms:created xsi:type="dcterms:W3CDTF">2006-08-16T00:00:00Z</dcterms:created>
  <dcterms:modified xsi:type="dcterms:W3CDTF">2024-07-24T14:04:26Z</dcterms:modified>
</cp:coreProperties>
</file>